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4"/>
  </p:notesMasterIdLst>
  <p:handoutMasterIdLst>
    <p:handoutMasterId r:id="rId15"/>
  </p:handoutMasterIdLst>
  <p:sldIdLst>
    <p:sldId id="1034" r:id="rId2"/>
    <p:sldId id="1037" r:id="rId3"/>
    <p:sldId id="357" r:id="rId4"/>
    <p:sldId id="361" r:id="rId5"/>
    <p:sldId id="362" r:id="rId6"/>
    <p:sldId id="364" r:id="rId7"/>
    <p:sldId id="365" r:id="rId8"/>
    <p:sldId id="366" r:id="rId9"/>
    <p:sldId id="369" r:id="rId10"/>
    <p:sldId id="372" r:id="rId11"/>
    <p:sldId id="373" r:id="rId12"/>
    <p:sldId id="1035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7"/>
            <p14:sldId id="357"/>
            <p14:sldId id="361"/>
            <p14:sldId id="362"/>
            <p14:sldId id="364"/>
            <p14:sldId id="365"/>
            <p14:sldId id="366"/>
            <p14:sldId id="369"/>
            <p14:sldId id="372"/>
            <p14:sldId id="373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95" autoAdjust="0"/>
    <p:restoredTop sz="96327" autoAdjust="0"/>
  </p:normalViewPr>
  <p:slideViewPr>
    <p:cSldViewPr snapToGrid="0" snapToObjects="1">
      <p:cViewPr varScale="1">
        <p:scale>
          <a:sx n="153" d="100"/>
          <a:sy n="153" d="100"/>
        </p:scale>
        <p:origin x="176" y="1552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3/30/22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787400" y="609600"/>
            <a:ext cx="5283200" cy="2971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599" cy="487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>
                <a:sym typeface="Arial"/>
              </a:rPr>
              <a:t>No patching</a:t>
            </a:r>
            <a:r>
              <a:rPr lang="en-US" baseline="0"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baseline="0">
                <a:sym typeface="Arial"/>
              </a:rPr>
              <a:t>No Upgrades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baseline="0">
                <a:sym typeface="Arial"/>
              </a:rPr>
              <a:t>Immutable infrastructure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endParaRPr>
              <a:sym typeface="Arial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2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aseline="0"/>
              <a:t> first being everything in IT has an abbreviation or acronym k8s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61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</a:t>
            </a:r>
            <a:r>
              <a:rPr lang="en-US" baseline="0"/>
              <a:t> first being everything in IT has an abbreviation or acronym k8s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4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If Pods are ephemeral and their IP address might change if they get restarted how can I reliability reference my backend container from a frontend container?</a:t>
            </a:r>
            <a:endParaRPr lang="en-US"/>
          </a:p>
          <a:p>
            <a:endParaRPr lang="en-US"/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Pods are ephemeral and will be removed/rescheduled continuously.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Abstraction layer above sets of objects so that you don’t have to trace specific objects as they restart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Provides single endpoint for the underlying set of objects (Pod Replicas)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A logical, internal load balancer for a set of related pods (an application)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/>
              <a:t>A single IP address and DNS name to refer to the set of pods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67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9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30200"/>
            <a:ext cx="10969943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  <p:sldLayoutId id="2147484027" r:id="rId62"/>
    <p:sldLayoutId id="2147484028" r:id="rId63"/>
    <p:sldLayoutId id="2147484029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Services Types</a:t>
            </a:r>
          </a:p>
          <a:p>
            <a:pPr lvl="1"/>
            <a:r>
              <a:rPr lang="en-US" err="1"/>
              <a:t>ClusterIP</a:t>
            </a:r>
            <a:endParaRPr lang="en-US"/>
          </a:p>
          <a:p>
            <a:pPr lvl="1"/>
            <a:r>
              <a:rPr lang="en-US" err="1"/>
              <a:t>NodePort</a:t>
            </a:r>
            <a:endParaRPr lang="en-US"/>
          </a:p>
          <a:p>
            <a:pPr lvl="1"/>
            <a:r>
              <a:rPr lang="en-US" err="1"/>
              <a:t>Loadbalancer</a:t>
            </a:r>
            <a:endParaRPr lang="en-US"/>
          </a:p>
          <a:p>
            <a:endParaRPr lang="en-US"/>
          </a:p>
          <a:p>
            <a:r>
              <a:rPr lang="en-US"/>
              <a:t>Service Discovery</a:t>
            </a:r>
          </a:p>
          <a:p>
            <a:pPr lvl="1"/>
            <a:r>
              <a:rPr lang="en-US"/>
              <a:t>DNS</a:t>
            </a:r>
          </a:p>
          <a:p>
            <a:pPr lvl="1"/>
            <a:r>
              <a:rPr lang="en-US"/>
              <a:t>Environmental variables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5866447" y="896508"/>
            <a:ext cx="2576512" cy="10668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Worker Node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50636" y="2565400"/>
            <a:ext cx="2592323" cy="10287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Service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41912" y="4362715"/>
            <a:ext cx="1303566" cy="856985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93795" y="4362715"/>
            <a:ext cx="1303566" cy="856985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045678" y="4362714"/>
            <a:ext cx="1303566" cy="856985"/>
          </a:xfrm>
          <a:prstGeom prst="roundRect">
            <a:avLst/>
          </a:prstGeom>
          <a:solidFill>
            <a:schemeClr val="tx2">
              <a:lumMod val="65000"/>
              <a:lumOff val="3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5212" y="1257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Node IP:</a:t>
            </a:r>
          </a:p>
          <a:p>
            <a:pPr>
              <a:lnSpc>
                <a:spcPct val="90000"/>
              </a:lnSpc>
            </a:pPr>
            <a:r>
              <a:rPr lang="en-US"/>
              <a:t>192.168.10.10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3068" y="2486156"/>
            <a:ext cx="316127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IP: 10.2.3.14</a:t>
            </a:r>
          </a:p>
          <a:p>
            <a:pPr>
              <a:lnSpc>
                <a:spcPct val="90000"/>
              </a:lnSpc>
            </a:pPr>
            <a:r>
              <a:rPr lang="en-US"/>
              <a:t>DNS: service1.cluster.local</a:t>
            </a:r>
          </a:p>
          <a:p>
            <a:pPr>
              <a:lnSpc>
                <a:spcPct val="90000"/>
              </a:lnSpc>
            </a:pPr>
            <a:r>
              <a:rPr lang="en-US"/>
              <a:t>Port: 9443</a:t>
            </a:r>
          </a:p>
          <a:p>
            <a:pPr>
              <a:lnSpc>
                <a:spcPct val="90000"/>
              </a:lnSpc>
            </a:pPr>
            <a:r>
              <a:rPr lang="en-US" err="1"/>
              <a:t>NodePort</a:t>
            </a:r>
            <a:r>
              <a:rPr lang="en-US"/>
              <a:t>: 31233</a:t>
            </a:r>
          </a:p>
          <a:p>
            <a:pPr>
              <a:lnSpc>
                <a:spcPct val="90000"/>
              </a:lnSpc>
            </a:pPr>
            <a:r>
              <a:rPr lang="en-US"/>
              <a:t>Protocol: TCP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97561" y="4610100"/>
            <a:ext cx="3161272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Port: 9443</a:t>
            </a:r>
          </a:p>
        </p:txBody>
      </p:sp>
      <p:sp>
        <p:nvSpPr>
          <p:cNvPr id="15" name="Right Arrow 14"/>
          <p:cNvSpPr/>
          <p:nvPr/>
        </p:nvSpPr>
        <p:spPr>
          <a:xfrm rot="5400000">
            <a:off x="6954107" y="2144473"/>
            <a:ext cx="543345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7843926">
            <a:off x="5673171" y="3859056"/>
            <a:ext cx="854780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5400000">
            <a:off x="6861899" y="3850593"/>
            <a:ext cx="727760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953910">
            <a:off x="7938442" y="3852145"/>
            <a:ext cx="850813" cy="29648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0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/>
          <p:nvPr/>
        </p:nvSpPr>
        <p:spPr>
          <a:xfrm>
            <a:off x="5162076" y="903212"/>
            <a:ext cx="6685436" cy="5278692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cxnSp>
        <p:nvCxnSpPr>
          <p:cNvPr id="8" name="Straight Arrow Connector 7"/>
          <p:cNvCxnSpPr>
            <a:endCxn id="36" idx="1"/>
          </p:cNvCxnSpPr>
          <p:nvPr/>
        </p:nvCxnSpPr>
        <p:spPr>
          <a:xfrm flipV="1">
            <a:off x="3905530" y="4033483"/>
            <a:ext cx="1429006" cy="13920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Folded Corner 5"/>
          <p:cNvSpPr/>
          <p:nvPr/>
        </p:nvSpPr>
        <p:spPr>
          <a:xfrm>
            <a:off x="776294" y="3868484"/>
            <a:ext cx="3129236" cy="206961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ReplicaSet.yaml</a:t>
            </a:r>
            <a:endParaRPr lang="en-US" b="1" u="sng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ContainerImage1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ContainerImage2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Replication Controller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for replicating Pods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Manual Scaling</a:t>
            </a:r>
          </a:p>
          <a:p>
            <a:pPr lvl="1"/>
            <a:r>
              <a:rPr lang="en-US" dirty="0"/>
              <a:t>Rolling Updates</a:t>
            </a:r>
          </a:p>
          <a:p>
            <a:pPr lvl="1"/>
            <a:r>
              <a:rPr lang="en-US" dirty="0"/>
              <a:t>Multiple Release Tracks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039355" y="1895115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(Container Host)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197922" y="1578036"/>
            <a:ext cx="555387" cy="32999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078326" y="3453647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(Container Host)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211465" y="3126780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9771103" y="3126781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P2R1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0323110" y="3121626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P1R1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309850" y="1577569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P2R1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064783" y="4982438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(Container Host)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197922" y="4655571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P1R3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9757560" y="4648865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P2R2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309567" y="4648865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P2R2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34536" y="2811568"/>
            <a:ext cx="2342030" cy="2286000"/>
            <a:chOff x="4640574" y="3429000"/>
            <a:chExt cx="2342030" cy="2286000"/>
          </a:xfrm>
        </p:grpSpPr>
        <p:sp>
          <p:nvSpPr>
            <p:cNvPr id="10" name="Rounded Rectangle 9"/>
            <p:cNvSpPr/>
            <p:nvPr/>
          </p:nvSpPr>
          <p:spPr>
            <a:xfrm>
              <a:off x="5159501" y="3429000"/>
              <a:ext cx="1823103" cy="2286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/>
                <a:t>Master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640574" y="3850815"/>
              <a:ext cx="662013" cy="1600199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/>
                <a:t>API</a:t>
              </a:r>
            </a:p>
          </p:txBody>
        </p:sp>
      </p:grpSp>
      <p:sp>
        <p:nvSpPr>
          <p:cNvPr id="42" name="Rounded Rectangle 41"/>
          <p:cNvSpPr/>
          <p:nvPr/>
        </p:nvSpPr>
        <p:spPr>
          <a:xfrm>
            <a:off x="9031554" y="2203317"/>
            <a:ext cx="336889" cy="34111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080424" y="3784013"/>
            <a:ext cx="336889" cy="34111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064782" y="5312949"/>
            <a:ext cx="336889" cy="341111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</a:t>
            </a:r>
          </a:p>
        </p:txBody>
      </p:sp>
      <p:cxnSp>
        <p:nvCxnSpPr>
          <p:cNvPr id="45" name="Straight Arrow Connector 44"/>
          <p:cNvCxnSpPr>
            <a:stCxn id="10" idx="3"/>
            <a:endCxn id="42" idx="1"/>
          </p:cNvCxnSpPr>
          <p:nvPr/>
        </p:nvCxnSpPr>
        <p:spPr>
          <a:xfrm flipV="1">
            <a:off x="7676566" y="2373873"/>
            <a:ext cx="1354988" cy="1580695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3"/>
            <a:endCxn id="43" idx="1"/>
          </p:cNvCxnSpPr>
          <p:nvPr/>
        </p:nvCxnSpPr>
        <p:spPr>
          <a:xfrm>
            <a:off x="7676566" y="3954568"/>
            <a:ext cx="1403858" cy="1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0" idx="3"/>
            <a:endCxn id="44" idx="1"/>
          </p:cNvCxnSpPr>
          <p:nvPr/>
        </p:nvCxnSpPr>
        <p:spPr>
          <a:xfrm>
            <a:off x="7676566" y="3954568"/>
            <a:ext cx="1388216" cy="1528937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36" idx="1"/>
          </p:cNvCxnSpPr>
          <p:nvPr/>
        </p:nvCxnSpPr>
        <p:spPr>
          <a:xfrm flipV="1">
            <a:off x="3541038" y="4033483"/>
            <a:ext cx="1793498" cy="221491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8" name="Folded Corner 77"/>
          <p:cNvSpPr/>
          <p:nvPr/>
        </p:nvSpPr>
        <p:spPr>
          <a:xfrm>
            <a:off x="411802" y="4715284"/>
            <a:ext cx="3129236" cy="2021807"/>
          </a:xfrm>
          <a:prstGeom prst="foldedCorner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 u="sng" dirty="0" err="1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Deployment_Y.yaml</a:t>
            </a:r>
            <a:endParaRPr lang="en-US" b="1" u="sng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ContainerImage1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  <a:p>
            <a:endParaRPr lang="en-US" b="1" dirty="0">
              <a:solidFill>
                <a:srgbClr val="05142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ContainerImage2</a:t>
            </a:r>
          </a:p>
          <a:p>
            <a:r>
              <a:rPr lang="en-US" b="1" dirty="0">
                <a:solidFill>
                  <a:srgbClr val="0514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58" name="Multiply 57"/>
          <p:cNvSpPr/>
          <p:nvPr/>
        </p:nvSpPr>
        <p:spPr>
          <a:xfrm>
            <a:off x="9581470" y="3120190"/>
            <a:ext cx="1494770" cy="1596382"/>
          </a:xfrm>
          <a:prstGeom prst="mathMultiply">
            <a:avLst>
              <a:gd name="adj1" fmla="val 12924"/>
            </a:avLst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62" name="Rounded Rectangle 61"/>
          <p:cNvSpPr/>
          <p:nvPr/>
        </p:nvSpPr>
        <p:spPr>
          <a:xfrm>
            <a:off x="10878497" y="1577025"/>
            <a:ext cx="555387" cy="332020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P1R1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10873358" y="4647124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P1R2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9747833" y="1574708"/>
            <a:ext cx="555387" cy="3320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chemeClr val="bg1"/>
                </a:solidFill>
              </a:rPr>
              <a:t>P2R1</a:t>
            </a:r>
          </a:p>
        </p:txBody>
      </p:sp>
    </p:spTree>
    <p:extLst>
      <p:ext uri="{BB962C8B-B14F-4D97-AF65-F5344CB8AC3E}">
        <p14:creationId xmlns:p14="http://schemas.microsoft.com/office/powerpoint/2010/main" val="12993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5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250"/>
                            </p:stCondLst>
                            <p:childTnLst>
                              <p:par>
                                <p:cTn id="1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750"/>
                            </p:stCondLst>
                            <p:childTnLst>
                              <p:par>
                                <p:cTn id="12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0"/>
                            </p:stCondLst>
                            <p:childTnLst>
                              <p:par>
                                <p:cTn id="1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8" dur="50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500"/>
                            </p:stCondLst>
                            <p:childTnLst>
                              <p:par>
                                <p:cTn id="1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8000"/>
                            </p:stCondLst>
                            <p:childTnLst>
                              <p:par>
                                <p:cTn id="1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8500"/>
                            </p:stCondLst>
                            <p:childTnLst>
                              <p:par>
                                <p:cTn id="1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30" grpId="0" animBg="1"/>
      <p:bldP spid="32" grpId="0" animBg="1"/>
      <p:bldP spid="33" grpId="0" animBg="1"/>
      <p:bldP spid="43" grpId="0" animBg="1"/>
      <p:bldP spid="78" grpId="0" animBg="1"/>
      <p:bldP spid="58" grpId="0" animBg="1"/>
      <p:bldP spid="62" grpId="0" animBg="1"/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1004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103E42-F512-CF4A-AA43-4006C1FEF9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2000"/>
              <a:t>Kubernetes (also known as k8s or “kube”) is </a:t>
            </a:r>
            <a:r>
              <a:rPr lang="en-GB" sz="2000" b="1"/>
              <a:t>an open source container orchestration platform that automates many of the manual processes involved in deploying, managing, and scaling containerized applications</a:t>
            </a:r>
            <a:endParaRPr lang="en-DK" sz="2000"/>
          </a:p>
        </p:txBody>
      </p:sp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792D691E-8521-D540-BB0B-76DFC567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1" r="29372"/>
          <a:stretch/>
        </p:blipFill>
        <p:spPr>
          <a:xfrm>
            <a:off x="6866548" y="0"/>
            <a:ext cx="5322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9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sym typeface="Arial"/>
              </a:rPr>
              <a:t>Challenges with Containers</a:t>
            </a:r>
            <a:br>
              <a:rPr lang="en-US">
                <a:sym typeface="Arial"/>
              </a:rPr>
            </a:br>
            <a:endParaRPr lang="en-US"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57405" y="1042943"/>
            <a:ext cx="1851564" cy="6147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CONTAINERS IN</a:t>
            </a:r>
          </a:p>
          <a:p>
            <a:pPr algn="ctr">
              <a:lnSpc>
                <a:spcPct val="90000"/>
              </a:lnSpc>
            </a:pPr>
            <a:r>
              <a:rPr lang="en-US" b="1"/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36512" y="952745"/>
            <a:ext cx="4250050" cy="5163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/>
              <a:t>CONTAINERS IN</a:t>
            </a:r>
          </a:p>
          <a:p>
            <a:pPr algn="ctr">
              <a:lnSpc>
                <a:spcPct val="90000"/>
              </a:lnSpc>
            </a:pPr>
            <a:r>
              <a:rPr lang="en-US" b="1"/>
              <a:t>PRODUCTION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83249" y="3668264"/>
            <a:ext cx="2940098" cy="2920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53961" indent="-53961"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  <a:latin typeface="Comic Sans MS" panose="030F0702030302020204" pitchFamily="66" charset="0"/>
              </a:rPr>
              <a:t>	THE</a:t>
            </a:r>
          </a:p>
          <a:p>
            <a:pPr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  <a:latin typeface="Comic Sans MS" panose="030F0702030302020204" pitchFamily="66" charset="0"/>
              </a:rPr>
              <a:t>“LEARNING</a:t>
            </a:r>
          </a:p>
          <a:p>
            <a:pPr marL="53961">
              <a:lnSpc>
                <a:spcPct val="90000"/>
              </a:lnSpc>
            </a:pPr>
            <a:r>
              <a:rPr lang="en-US" b="1">
                <a:solidFill>
                  <a:schemeClr val="accent3"/>
                </a:solidFill>
                <a:latin typeface="Comic Sans MS" panose="030F0702030302020204" pitchFamily="66" charset="0"/>
              </a:rPr>
              <a:t>CLIFF”</a:t>
            </a:r>
          </a:p>
        </p:txBody>
      </p:sp>
      <p:sp>
        <p:nvSpPr>
          <p:cNvPr id="8" name="Freeform 7"/>
          <p:cNvSpPr/>
          <p:nvPr/>
        </p:nvSpPr>
        <p:spPr>
          <a:xfrm rot="21386700">
            <a:off x="4139481" y="2935725"/>
            <a:ext cx="1282670" cy="1069136"/>
          </a:xfrm>
          <a:custGeom>
            <a:avLst/>
            <a:gdLst>
              <a:gd name="connsiteX0" fmla="*/ 0 w 712482"/>
              <a:gd name="connsiteY0" fmla="*/ 701566 h 701566"/>
              <a:gd name="connsiteX1" fmla="*/ 362607 w 712482"/>
              <a:gd name="connsiteY1" fmla="*/ 622738 h 701566"/>
              <a:gd name="connsiteX2" fmla="*/ 662152 w 712482"/>
              <a:gd name="connsiteY2" fmla="*/ 275897 h 701566"/>
              <a:gd name="connsiteX3" fmla="*/ 709448 w 712482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62152 w 709448"/>
              <a:gd name="connsiteY2" fmla="*/ 275897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62152 w 709448"/>
              <a:gd name="connsiteY2" fmla="*/ 275897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62152 w 709448"/>
              <a:gd name="connsiteY2" fmla="*/ 275897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1566"/>
              <a:gd name="connsiteX1" fmla="*/ 362607 w 709448"/>
              <a:gd name="connsiteY1" fmla="*/ 622738 h 701566"/>
              <a:gd name="connsiteX2" fmla="*/ 647864 w 709448"/>
              <a:gd name="connsiteY2" fmla="*/ 321141 h 701566"/>
              <a:gd name="connsiteX3" fmla="*/ 709448 w 709448"/>
              <a:gd name="connsiteY3" fmla="*/ 0 h 701566"/>
              <a:gd name="connsiteX0" fmla="*/ 0 w 709448"/>
              <a:gd name="connsiteY0" fmla="*/ 701566 h 705790"/>
              <a:gd name="connsiteX1" fmla="*/ 362607 w 709448"/>
              <a:gd name="connsiteY1" fmla="*/ 622738 h 705790"/>
              <a:gd name="connsiteX2" fmla="*/ 709448 w 709448"/>
              <a:gd name="connsiteY2" fmla="*/ 0 h 705790"/>
              <a:gd name="connsiteX0" fmla="*/ 0 w 709448"/>
              <a:gd name="connsiteY0" fmla="*/ 701566 h 701566"/>
              <a:gd name="connsiteX1" fmla="*/ 495957 w 709448"/>
              <a:gd name="connsiteY1" fmla="*/ 570350 h 701566"/>
              <a:gd name="connsiteX2" fmla="*/ 709448 w 709448"/>
              <a:gd name="connsiteY2" fmla="*/ 0 h 701566"/>
              <a:gd name="connsiteX0" fmla="*/ 0 w 709448"/>
              <a:gd name="connsiteY0" fmla="*/ 701566 h 701566"/>
              <a:gd name="connsiteX1" fmla="*/ 495957 w 709448"/>
              <a:gd name="connsiteY1" fmla="*/ 487007 h 701566"/>
              <a:gd name="connsiteX2" fmla="*/ 709448 w 709448"/>
              <a:gd name="connsiteY2" fmla="*/ 0 h 701566"/>
              <a:gd name="connsiteX0" fmla="*/ 0 w 709448"/>
              <a:gd name="connsiteY0" fmla="*/ 701566 h 701566"/>
              <a:gd name="connsiteX1" fmla="*/ 495957 w 709448"/>
              <a:gd name="connsiteY1" fmla="*/ 487007 h 701566"/>
              <a:gd name="connsiteX2" fmla="*/ 709448 w 709448"/>
              <a:gd name="connsiteY2" fmla="*/ 0 h 7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448" h="701566">
                <a:moveTo>
                  <a:pt x="0" y="701566"/>
                </a:moveTo>
                <a:cubicBezTo>
                  <a:pt x="126124" y="697624"/>
                  <a:pt x="377716" y="603935"/>
                  <a:pt x="495957" y="487007"/>
                </a:cubicBezTo>
                <a:cubicBezTo>
                  <a:pt x="614198" y="370079"/>
                  <a:pt x="656240" y="136881"/>
                  <a:pt x="709448" y="0"/>
                </a:cubicBezTo>
              </a:path>
            </a:pathLst>
          </a:custGeom>
          <a:noFill/>
          <a:ln w="44450" cap="rnd">
            <a:solidFill>
              <a:schemeClr val="accent3"/>
            </a:solidFill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14549" y="1497594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Load Balancing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31388" y="2041777"/>
            <a:ext cx="3325980" cy="502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Security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731388" y="2588064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High Availability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731388" y="3133164"/>
            <a:ext cx="3325980" cy="502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Application Updates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31388" y="3668262"/>
            <a:ext cx="3325980" cy="548497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Scaling up/down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14549" y="4256387"/>
            <a:ext cx="3325980" cy="5484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 Repeatable Deployments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14549" y="4843009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Replication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14549" y="5380116"/>
            <a:ext cx="3325980" cy="502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Scheduling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31388" y="5917223"/>
            <a:ext cx="3325980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Containers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791863" y="5772900"/>
            <a:ext cx="2982647" cy="502789"/>
          </a:xfrm>
          <a:prstGeom prst="rect">
            <a:avLst/>
          </a:prstGeom>
          <a:solidFill>
            <a:schemeClr val="accent1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5315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8" grpId="0" animBg="1"/>
      <p:bldP spid="19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Kubernetes (K8s)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5612" y="1314450"/>
            <a:ext cx="10969625" cy="876300"/>
          </a:xfrm>
        </p:spPr>
        <p:txBody>
          <a:bodyPr/>
          <a:lstStyle/>
          <a:p>
            <a:r>
              <a:rPr lang="en-US" b="1"/>
              <a:t>Kubernetes,</a:t>
            </a:r>
            <a:r>
              <a:rPr lang="en-US"/>
              <a:t> is an open-source platform for managing, automating deployment, scaling, and operating containerized applications across a cluster of worker nodes.</a:t>
            </a:r>
          </a:p>
          <a:p>
            <a:endParaRPr lang="en-US"/>
          </a:p>
        </p:txBody>
      </p:sp>
      <p:pic>
        <p:nvPicPr>
          <p:cNvPr id="6" name="Bild 2"/>
          <p:cNvPicPr>
            <a:picLocks noGrp="1" noChangeAspect="1"/>
          </p:cNvPicPr>
          <p:nvPr>
            <p:ph sz="half"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912" y="2324100"/>
            <a:ext cx="4176712" cy="3162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6212" y="2362200"/>
            <a:ext cx="4953000" cy="3124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3038" indent="-173038" fontAlgn="base">
              <a:spcBef>
                <a:spcPts val="600"/>
              </a:spcBef>
              <a:spcAft>
                <a:spcPct val="0"/>
              </a:spcAft>
            </a:pPr>
            <a:r>
              <a:rPr lang="en-US" sz="1600" b="1">
                <a:cs typeface="Arial" pitchFamily="34" charset="0"/>
              </a:rPr>
              <a:t>Capabilities: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Deploy your applications quickly and predictably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Scale your applications on the fly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Seamlessly roll out new features</a:t>
            </a:r>
          </a:p>
          <a:p>
            <a:pPr marL="742891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Optimize use of your hardware by using only the resources you need</a:t>
            </a:r>
            <a:endParaRPr lang="en-US" sz="1600" b="1">
              <a:cs typeface="Arial" pitchFamily="34" charset="0"/>
            </a:endParaRPr>
          </a:p>
          <a:p>
            <a:pPr marL="173038" indent="-173038" fontAlgn="base">
              <a:spcBef>
                <a:spcPts val="600"/>
              </a:spcBef>
              <a:spcAft>
                <a:spcPct val="0"/>
              </a:spcAft>
            </a:pPr>
            <a:r>
              <a:rPr lang="en-US" sz="1600" b="1">
                <a:cs typeface="Arial" pitchFamily="34" charset="0"/>
              </a:rPr>
              <a:t>Role:</a:t>
            </a:r>
          </a:p>
          <a:p>
            <a:pPr marL="742950" lvl="1" indent="-285750" fontAlgn="base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600">
                <a:cs typeface="Arial" pitchFamily="34" charset="0"/>
              </a:rPr>
              <a:t>K8s sits in the Container as a Service (</a:t>
            </a:r>
            <a:r>
              <a:rPr lang="en-US" sz="1600" err="1">
                <a:cs typeface="Arial" pitchFamily="34" charset="0"/>
              </a:rPr>
              <a:t>CaaS</a:t>
            </a:r>
            <a:r>
              <a:rPr lang="en-US" sz="1600">
                <a:cs typeface="Arial" pitchFamily="34" charset="0"/>
              </a:rPr>
              <a:t>) or Container orchestration layer</a:t>
            </a:r>
          </a:p>
        </p:txBody>
      </p:sp>
    </p:spTree>
    <p:extLst>
      <p:ext uri="{BB962C8B-B14F-4D97-AF65-F5344CB8AC3E}">
        <p14:creationId xmlns:p14="http://schemas.microsoft.com/office/powerpoint/2010/main" val="27164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introduces a lot new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294967295"/>
          </p:nvPr>
        </p:nvSpPr>
        <p:spPr>
          <a:xfrm>
            <a:off x="848431" y="1229669"/>
            <a:ext cx="10969625" cy="304800"/>
          </a:xfrm>
        </p:spPr>
        <p:txBody>
          <a:bodyPr/>
          <a:lstStyle/>
          <a:p>
            <a:r>
              <a:rPr lang="en-US"/>
              <a:t>10,000 ft. View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90950" y="1143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654993" y="1800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693964" y="3359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680421" y="4888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104284" y="2867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673954" y="2279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73954" y="3850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673954" y="3850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5650723" y="2830890"/>
            <a:ext cx="2016459" cy="202050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vCenter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22502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142536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922502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142536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922502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5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0142536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Pod 6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54993" y="1800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err="1">
                <a:solidFill>
                  <a:schemeClr val="bg1"/>
                </a:solidFill>
              </a:rPr>
              <a:t>ESXi</a:t>
            </a:r>
            <a:r>
              <a:rPr lang="en-US" sz="160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701764" y="3362384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err="1">
                <a:solidFill>
                  <a:schemeClr val="bg1"/>
                </a:solidFill>
              </a:rPr>
              <a:t>ESXi</a:t>
            </a:r>
            <a:r>
              <a:rPr lang="en-US" sz="160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680420" y="4894107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1600" err="1">
                <a:solidFill>
                  <a:schemeClr val="bg1"/>
                </a:solidFill>
              </a:rPr>
              <a:t>ESXi</a:t>
            </a:r>
            <a:r>
              <a:rPr lang="en-US" sz="1600">
                <a:solidFill>
                  <a:schemeClr val="bg1"/>
                </a:solidFill>
              </a:rPr>
              <a:t> 3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922502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1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0142536" y="1940869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2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922502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0142536" y="3517505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4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922502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5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0142536" y="5038813"/>
            <a:ext cx="786866" cy="3550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VM 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072" y="1770432"/>
            <a:ext cx="4038600" cy="38378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/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Master</a:t>
            </a:r>
            <a:endParaRPr lang="en-US" sz="3200"/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Workers</a:t>
            </a:r>
            <a:r>
              <a:rPr lang="en-US" sz="3200"/>
              <a:t> </a:t>
            </a:r>
            <a:r>
              <a:rPr lang="en-US" sz="3200" b="1"/>
              <a:t>(nodes)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Pods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2844" y="1770432"/>
            <a:ext cx="4038600" cy="383787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b="1"/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 err="1"/>
              <a:t>vCenter</a:t>
            </a:r>
            <a:endParaRPr lang="en-US" sz="3200"/>
          </a:p>
          <a:p>
            <a:pPr marL="285750" indent="-285750">
              <a:buFont typeface="Arial" charset="0"/>
              <a:buChar char="•"/>
            </a:pPr>
            <a:r>
              <a:rPr lang="en-US" sz="3200" b="1" err="1"/>
              <a:t>ESXi</a:t>
            </a:r>
            <a:r>
              <a:rPr lang="en-US" sz="3200"/>
              <a:t> </a:t>
            </a:r>
            <a:r>
              <a:rPr lang="en-US" sz="3200" b="1"/>
              <a:t>(Hosts)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b="1"/>
              <a:t>VMs</a:t>
            </a:r>
          </a:p>
        </p:txBody>
      </p:sp>
    </p:spTree>
    <p:extLst>
      <p:ext uri="{BB962C8B-B14F-4D97-AF65-F5344CB8AC3E}">
        <p14:creationId xmlns:p14="http://schemas.microsoft.com/office/powerpoint/2010/main" val="10299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371600"/>
            <a:ext cx="4553273" cy="4648200"/>
          </a:xfrm>
        </p:spPr>
        <p:txBody>
          <a:bodyPr/>
          <a:lstStyle/>
          <a:p>
            <a:r>
              <a:rPr lang="en-US"/>
              <a:t>Consists of a master and a group of worker nodes </a:t>
            </a:r>
          </a:p>
          <a:p>
            <a:r>
              <a:rPr lang="en-US"/>
              <a:t>Namespaces</a:t>
            </a:r>
          </a:p>
          <a:p>
            <a:pPr lvl="1"/>
            <a:r>
              <a:rPr lang="en-US"/>
              <a:t>Mechanism to partition resources into logically named groups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84812" y="762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48855" y="1419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87826" y="2978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74283" y="4507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98146" y="2486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67816" y="1898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67816" y="3469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7816" y="3469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0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Master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API Server</a:t>
            </a:r>
          </a:p>
          <a:p>
            <a:r>
              <a:rPr lang="en-US"/>
              <a:t>Scheduler</a:t>
            </a:r>
          </a:p>
          <a:p>
            <a:r>
              <a:rPr lang="en-US"/>
              <a:t>Dashboard (UI)</a:t>
            </a:r>
          </a:p>
          <a:p>
            <a:r>
              <a:rPr lang="en-US"/>
              <a:t>Controller Manager</a:t>
            </a:r>
          </a:p>
          <a:p>
            <a:pPr lvl="1"/>
            <a:r>
              <a:rPr lang="en-US"/>
              <a:t>Replication Controller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84812" y="762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48855" y="1419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74283" y="4507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67816" y="1898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67816" y="3469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7816" y="3469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298146" y="2486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87826" y="2978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676768" y="970817"/>
            <a:ext cx="5977697" cy="467600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3200" b="1"/>
              <a:t>Master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007575" y="4122184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Dashboard (UI)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06940" y="2048852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Server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00798" y="3095714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29264" y="2624553"/>
            <a:ext cx="2197583" cy="1561506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Controller Manager</a:t>
            </a:r>
          </a:p>
        </p:txBody>
      </p:sp>
    </p:spTree>
    <p:extLst>
      <p:ext uri="{BB962C8B-B14F-4D97-AF65-F5344CB8AC3E}">
        <p14:creationId xmlns:p14="http://schemas.microsoft.com/office/powerpoint/2010/main" val="243465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8" grpId="0" animBg="1"/>
      <p:bldP spid="16" grpId="0" animBg="1"/>
      <p:bldP spid="19" grpId="0" animBg="1"/>
      <p:bldP spid="4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K8s Worker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00"/>
            <a:ext cx="4817863" cy="4648200"/>
          </a:xfrm>
        </p:spPr>
        <p:txBody>
          <a:bodyPr/>
          <a:lstStyle/>
          <a:p>
            <a:r>
              <a:rPr lang="en-US" b="1" dirty="0" err="1"/>
              <a:t>Kubelet</a:t>
            </a:r>
            <a:endParaRPr lang="en-US" b="1" dirty="0"/>
          </a:p>
          <a:p>
            <a:pPr lvl="1"/>
            <a:r>
              <a:rPr lang="en-US" sz="2000" dirty="0"/>
              <a:t>Is an </a:t>
            </a:r>
            <a:r>
              <a:rPr lang="en-US" sz="2000" dirty="0">
                <a:cs typeface="Arial" pitchFamily="34" charset="0"/>
              </a:rPr>
              <a:t>agent on the Nodes is watching for ‘</a:t>
            </a:r>
            <a:r>
              <a:rPr lang="en-US" sz="2000" dirty="0" err="1">
                <a:cs typeface="Arial" pitchFamily="34" charset="0"/>
              </a:rPr>
              <a:t>PodSpecs</a:t>
            </a:r>
            <a:r>
              <a:rPr lang="en-US" sz="2000" dirty="0">
                <a:cs typeface="Arial" pitchFamily="34" charset="0"/>
              </a:rPr>
              <a:t>’ to determine what it is supposed to run</a:t>
            </a:r>
            <a:endParaRPr lang="en-US" sz="2000" dirty="0"/>
          </a:p>
          <a:p>
            <a:r>
              <a:rPr lang="en-US" b="1" dirty="0" err="1"/>
              <a:t>Kube</a:t>
            </a:r>
            <a:r>
              <a:rPr lang="en-US" b="1" dirty="0"/>
              <a:t>-Proxy</a:t>
            </a:r>
          </a:p>
          <a:p>
            <a:pPr lvl="1"/>
            <a:r>
              <a:rPr lang="en-US" sz="2000" dirty="0">
                <a:cs typeface="Arial" pitchFamily="34" charset="0"/>
              </a:rPr>
              <a:t>Is a daemon watching the K8s ‘services’ on the API Server and implements east/west load-balancing on the nodes using NAT in </a:t>
            </a:r>
            <a:r>
              <a:rPr lang="en-US" sz="2000" dirty="0" err="1">
                <a:cs typeface="Arial" pitchFamily="34" charset="0"/>
              </a:rPr>
              <a:t>IPTables</a:t>
            </a:r>
            <a:endParaRPr lang="en-US" sz="2000" dirty="0"/>
          </a:p>
          <a:p>
            <a:r>
              <a:rPr lang="en-US" b="1" dirty="0"/>
              <a:t>Container Runtime</a:t>
            </a:r>
          </a:p>
          <a:p>
            <a:pPr lvl="1"/>
            <a:r>
              <a:rPr lang="en-US" sz="2000" dirty="0"/>
              <a:t>Docker</a:t>
            </a:r>
          </a:p>
          <a:p>
            <a:pPr lvl="1"/>
            <a:r>
              <a:rPr lang="en-US" sz="2000" dirty="0" err="1"/>
              <a:t>Rkt</a:t>
            </a:r>
            <a:endParaRPr lang="en-US" sz="2000" dirty="0"/>
          </a:p>
          <a:p>
            <a:pPr lvl="1"/>
            <a:r>
              <a:rPr lang="en-GB" dirty="0" err="1"/>
              <a:t>containerd</a:t>
            </a:r>
            <a:endParaRPr lang="en-GB" dirty="0"/>
          </a:p>
          <a:p>
            <a:pPr lvl="1"/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484812" y="762000"/>
            <a:ext cx="6324600" cy="5093637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b="1"/>
              <a:t>K8s Cluster 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848855" y="1419921"/>
            <a:ext cx="2540030" cy="9575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87826" y="2978453"/>
            <a:ext cx="2501058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74283" y="4507244"/>
            <a:ext cx="2514601" cy="96337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Worker node 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98146" y="2486740"/>
            <a:ext cx="1569669" cy="196532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Master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867816" y="1898679"/>
            <a:ext cx="973238" cy="157072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867816" y="3469402"/>
            <a:ext cx="1022108" cy="9973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867816" y="3469402"/>
            <a:ext cx="1006466" cy="1538909"/>
          </a:xfrm>
          <a:prstGeom prst="straightConnector1">
            <a:avLst/>
          </a:prstGeom>
          <a:ln>
            <a:prstDash val="sysDot"/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836856" y="2391176"/>
            <a:ext cx="5726761" cy="211606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Worker node 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11364" y="3213721"/>
            <a:ext cx="156967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Kubelet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781953" y="3212105"/>
            <a:ext cx="1642214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Kube</a:t>
            </a:r>
            <a:r>
              <a:rPr lang="en-US"/>
              <a:t>-Proxy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541392" y="3206050"/>
            <a:ext cx="1905000" cy="785361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37970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2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371600"/>
            <a:ext cx="5628290" cy="4648200"/>
          </a:xfrm>
        </p:spPr>
        <p:txBody>
          <a:bodyPr/>
          <a:lstStyle/>
          <a:p>
            <a:r>
              <a:rPr lang="en-US">
                <a:cs typeface="Arial" pitchFamily="34" charset="0"/>
              </a:rPr>
              <a:t>A pod (as in a pod of whales or pea pod) is a group of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one or more containers</a:t>
            </a:r>
          </a:p>
          <a:p>
            <a:r>
              <a:rPr lang="en-US">
                <a:cs typeface="Arial" pitchFamily="34" charset="0"/>
              </a:rPr>
              <a:t>Containers within a pod share an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IP address </a:t>
            </a:r>
            <a:r>
              <a:rPr lang="en-US">
                <a:cs typeface="Arial" pitchFamily="34" charset="0"/>
              </a:rPr>
              <a:t>and port space, and can find each other via </a:t>
            </a:r>
            <a:r>
              <a:rPr lang="en-US" b="1" err="1">
                <a:solidFill>
                  <a:schemeClr val="accent1"/>
                </a:solidFill>
                <a:cs typeface="Arial" pitchFamily="34" charset="0"/>
              </a:rPr>
              <a:t>localhost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>
                <a:cs typeface="Arial" pitchFamily="34" charset="0"/>
              </a:rPr>
              <a:t>Containers in a Pod also share the same data </a:t>
            </a:r>
            <a:r>
              <a:rPr lang="en-US" b="1">
                <a:solidFill>
                  <a:schemeClr val="accent1"/>
                </a:solidFill>
                <a:cs typeface="Arial" pitchFamily="34" charset="0"/>
              </a:rPr>
              <a:t>volumes</a:t>
            </a:r>
          </a:p>
          <a:p>
            <a:r>
              <a:rPr lang="en-US"/>
              <a:t>Pods are considered to be </a:t>
            </a:r>
            <a:r>
              <a:rPr lang="en-US" b="1">
                <a:solidFill>
                  <a:schemeClr val="accent1"/>
                </a:solidFill>
              </a:rPr>
              <a:t>ephemeral</a:t>
            </a:r>
            <a:endParaRPr lang="en-US" b="1">
              <a:solidFill>
                <a:schemeClr val="accent1"/>
              </a:solidFill>
              <a:cs typeface="Arial" pitchFamily="34" charset="0"/>
            </a:endParaRPr>
          </a:p>
          <a:p>
            <a:endParaRPr lang="en-US"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932612" y="228600"/>
            <a:ext cx="4533900" cy="31496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Pod 1</a:t>
            </a:r>
          </a:p>
        </p:txBody>
      </p:sp>
      <p:sp>
        <p:nvSpPr>
          <p:cNvPr id="10" name="Round Diagonal Corner Rectangle 9"/>
          <p:cNvSpPr/>
          <p:nvPr/>
        </p:nvSpPr>
        <p:spPr>
          <a:xfrm>
            <a:off x="7534656" y="779091"/>
            <a:ext cx="1566720" cy="2425700"/>
          </a:xfrm>
          <a:prstGeom prst="round2DiagRect">
            <a:avLst>
              <a:gd name="adj1" fmla="val 16379"/>
              <a:gd name="adj2" fmla="val 8000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Container 1</a:t>
            </a:r>
          </a:p>
          <a:p>
            <a:pPr algn="ctr"/>
            <a:r>
              <a:rPr lang="en-US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52729" y="2031635"/>
            <a:ext cx="1331014" cy="1144643"/>
            <a:chOff x="6669765" y="4421603"/>
            <a:chExt cx="1331014" cy="1144643"/>
          </a:xfrm>
        </p:grpSpPr>
        <p:sp>
          <p:nvSpPr>
            <p:cNvPr id="12" name="Rounded Rectangle 11"/>
            <p:cNvSpPr/>
            <p:nvPr/>
          </p:nvSpPr>
          <p:spPr>
            <a:xfrm>
              <a:off x="6669765" y="4421603"/>
              <a:ext cx="1331014" cy="1087893"/>
            </a:xfrm>
            <a:prstGeom prst="roundRect">
              <a:avLst>
                <a:gd name="adj" fmla="val 1089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Tools, Libs, SW</a:t>
              </a:r>
            </a:p>
          </p:txBody>
        </p:sp>
        <p:pic>
          <p:nvPicPr>
            <p:cNvPr id="13" name="Picture 12" descr="Image result for ubuntu 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338" y="5032549"/>
              <a:ext cx="754909" cy="53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Flowchart: Punched Tape 41"/>
          <p:cNvSpPr/>
          <p:nvPr/>
        </p:nvSpPr>
        <p:spPr>
          <a:xfrm>
            <a:off x="7647137" y="1145334"/>
            <a:ext cx="1219200" cy="867822"/>
          </a:xfrm>
          <a:prstGeom prst="flowChartPunchedTape">
            <a:avLst/>
          </a:prstGeom>
          <a:ln w="28575">
            <a:solidFill>
              <a:srgbClr val="003D7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9321583" y="779091"/>
            <a:ext cx="1607756" cy="2371856"/>
            <a:chOff x="8338619" y="3072696"/>
            <a:chExt cx="1600200" cy="2468219"/>
          </a:xfrm>
        </p:grpSpPr>
        <p:sp>
          <p:nvSpPr>
            <p:cNvPr id="19" name="Round Diagonal Corner Rectangle 18"/>
            <p:cNvSpPr/>
            <p:nvPr/>
          </p:nvSpPr>
          <p:spPr>
            <a:xfrm>
              <a:off x="8338619" y="3072696"/>
              <a:ext cx="1600200" cy="2468219"/>
            </a:xfrm>
            <a:prstGeom prst="round2DiagRect">
              <a:avLst>
                <a:gd name="adj1" fmla="val 16379"/>
                <a:gd name="adj2" fmla="val 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/>
                <a:t>Container 2</a:t>
              </a:r>
            </a:p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8481810" y="4421603"/>
              <a:ext cx="1331014" cy="1070452"/>
            </a:xfrm>
            <a:prstGeom prst="roundRect">
              <a:avLst>
                <a:gd name="adj" fmla="val 948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Tools, Libs, SW</a:t>
              </a:r>
            </a:p>
          </p:txBody>
        </p:sp>
        <p:sp>
          <p:nvSpPr>
            <p:cNvPr id="22" name="Flowchart: Punched Tape 42"/>
            <p:cNvSpPr/>
            <p:nvPr/>
          </p:nvSpPr>
          <p:spPr>
            <a:xfrm>
              <a:off x="8481810" y="3540111"/>
              <a:ext cx="1219200" cy="867822"/>
            </a:xfrm>
            <a:prstGeom prst="flowChartPunchedTap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774" y="1479623"/>
            <a:ext cx="1219200" cy="297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31" y="2137021"/>
            <a:ext cx="1282700" cy="128270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932612" y="3523048"/>
            <a:ext cx="4533900" cy="31496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Pod 2</a:t>
            </a:r>
          </a:p>
        </p:txBody>
      </p:sp>
      <p:sp>
        <p:nvSpPr>
          <p:cNvPr id="40" name="Round Diagonal Corner Rectangle 39"/>
          <p:cNvSpPr/>
          <p:nvPr/>
        </p:nvSpPr>
        <p:spPr>
          <a:xfrm>
            <a:off x="7534656" y="4073539"/>
            <a:ext cx="1566720" cy="2425700"/>
          </a:xfrm>
          <a:prstGeom prst="round2DiagRect">
            <a:avLst>
              <a:gd name="adj1" fmla="val 16379"/>
              <a:gd name="adj2" fmla="val 8000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Container 1</a:t>
            </a:r>
          </a:p>
          <a:p>
            <a:pPr algn="ctr"/>
            <a:r>
              <a:rPr lang="en-US"/>
              <a:t> 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52729" y="5326083"/>
            <a:ext cx="1331014" cy="1087893"/>
          </a:xfrm>
          <a:prstGeom prst="roundRect">
            <a:avLst>
              <a:gd name="adj" fmla="val 1089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Tools, Libs, SW</a:t>
            </a:r>
          </a:p>
        </p:txBody>
      </p:sp>
      <p:sp>
        <p:nvSpPr>
          <p:cNvPr id="44" name="Flowchart: Punched Tape 41"/>
          <p:cNvSpPr/>
          <p:nvPr/>
        </p:nvSpPr>
        <p:spPr>
          <a:xfrm>
            <a:off x="7647137" y="4439782"/>
            <a:ext cx="1219200" cy="867822"/>
          </a:xfrm>
          <a:prstGeom prst="flowChartPunchedTape">
            <a:avLst/>
          </a:prstGeom>
          <a:ln w="28575">
            <a:solidFill>
              <a:srgbClr val="003D79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9321583" y="4073539"/>
            <a:ext cx="1607756" cy="2371856"/>
            <a:chOff x="8338619" y="3072696"/>
            <a:chExt cx="1600200" cy="2468219"/>
          </a:xfrm>
        </p:grpSpPr>
        <p:sp>
          <p:nvSpPr>
            <p:cNvPr id="47" name="Round Diagonal Corner Rectangle 46"/>
            <p:cNvSpPr/>
            <p:nvPr/>
          </p:nvSpPr>
          <p:spPr>
            <a:xfrm>
              <a:off x="8338619" y="3072696"/>
              <a:ext cx="1600200" cy="2468219"/>
            </a:xfrm>
            <a:prstGeom prst="round2DiagRect">
              <a:avLst>
                <a:gd name="adj1" fmla="val 16379"/>
                <a:gd name="adj2" fmla="val 0"/>
              </a:avLst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/>
                <a:t>Container 2</a:t>
              </a:r>
            </a:p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8481810" y="4421603"/>
              <a:ext cx="1331014" cy="1070452"/>
            </a:xfrm>
            <a:prstGeom prst="roundRect">
              <a:avLst>
                <a:gd name="adj" fmla="val 9488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accent6">
                      <a:lumMod val="50000"/>
                    </a:schemeClr>
                  </a:solidFill>
                </a:rPr>
                <a:t>Tools, Libs, SW</a:t>
              </a:r>
            </a:p>
          </p:txBody>
        </p:sp>
        <p:sp>
          <p:nvSpPr>
            <p:cNvPr id="49" name="Flowchart: Punched Tape 42"/>
            <p:cNvSpPr/>
            <p:nvPr/>
          </p:nvSpPr>
          <p:spPr>
            <a:xfrm>
              <a:off x="8481810" y="3540111"/>
              <a:ext cx="1219200" cy="867822"/>
            </a:xfrm>
            <a:prstGeom prst="flowChartPunchedTap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774" y="4774071"/>
            <a:ext cx="1219200" cy="297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749" y="5493275"/>
            <a:ext cx="1282700" cy="12827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03" y="4597108"/>
            <a:ext cx="575510" cy="57551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375" y="5493275"/>
            <a:ext cx="1282700" cy="12827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86219" y="1455146"/>
            <a:ext cx="1098191" cy="2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2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143</TotalTime>
  <Words>755</Words>
  <Application>Microsoft Macintosh PowerPoint</Application>
  <PresentationFormat>Custom</PresentationFormat>
  <Paragraphs>224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Camphor Std</vt:lpstr>
      <vt:lpstr>Comic Sans MS</vt:lpstr>
      <vt:lpstr>Courier New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Challenges with Containers </vt:lpstr>
      <vt:lpstr>What is Kubernetes (K8s)</vt:lpstr>
      <vt:lpstr>K8s introduces a lot new concepts</vt:lpstr>
      <vt:lpstr>K8s Cluster</vt:lpstr>
      <vt:lpstr>K8s Master</vt:lpstr>
      <vt:lpstr>K8s Worker Node</vt:lpstr>
      <vt:lpstr>Pods</vt:lpstr>
      <vt:lpstr>Services</vt:lpstr>
      <vt:lpstr>Replication Controller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23</cp:revision>
  <dcterms:created xsi:type="dcterms:W3CDTF">2022-02-24T08:32:59Z</dcterms:created>
  <dcterms:modified xsi:type="dcterms:W3CDTF">2022-03-30T13:02:57Z</dcterms:modified>
</cp:coreProperties>
</file>